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3"/>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10496" r:id="rId25"/>
    <p:sldId id="10444" r:id="rId26"/>
    <p:sldId id="10491" r:id="rId27"/>
    <p:sldId id="10446" r:id="rId28"/>
    <p:sldId id="10447" r:id="rId29"/>
    <p:sldId id="10448" r:id="rId30"/>
    <p:sldId id="10449" r:id="rId31"/>
    <p:sldId id="10450" r:id="rId32"/>
    <p:sldId id="10451" r:id="rId33"/>
    <p:sldId id="10452" r:id="rId34"/>
    <p:sldId id="10455" r:id="rId35"/>
    <p:sldId id="10456" r:id="rId36"/>
    <p:sldId id="10492" r:id="rId37"/>
    <p:sldId id="10493" r:id="rId38"/>
    <p:sldId id="10494" r:id="rId39"/>
    <p:sldId id="10460" r:id="rId40"/>
    <p:sldId id="10461" r:id="rId41"/>
    <p:sldId id="10462" r:id="rId42"/>
    <p:sldId id="10463" r:id="rId43"/>
    <p:sldId id="10464" r:id="rId44"/>
    <p:sldId id="10465" r:id="rId45"/>
    <p:sldId id="10466" r:id="rId46"/>
    <p:sldId id="10467" r:id="rId47"/>
    <p:sldId id="10468" r:id="rId48"/>
    <p:sldId id="10469" r:id="rId49"/>
    <p:sldId id="10495" r:id="rId50"/>
    <p:sldId id="10470" r:id="rId51"/>
    <p:sldId id="10471" r:id="rId52"/>
    <p:sldId id="10472" r:id="rId53"/>
    <p:sldId id="10473" r:id="rId54"/>
    <p:sldId id="10474" r:id="rId55"/>
    <p:sldId id="10475" r:id="rId56"/>
    <p:sldId id="10476" r:id="rId57"/>
    <p:sldId id="10477" r:id="rId58"/>
    <p:sldId id="10478" r:id="rId59"/>
    <p:sldId id="10479" r:id="rId60"/>
    <p:sldId id="10480" r:id="rId61"/>
    <p:sldId id="10481" r:id="rId62"/>
    <p:sldId id="10482" r:id="rId63"/>
    <p:sldId id="10483" r:id="rId64"/>
    <p:sldId id="10484" r:id="rId65"/>
    <p:sldId id="319" r:id="rId66"/>
    <p:sldId id="10432" r:id="rId67"/>
    <p:sldId id="10433" r:id="rId68"/>
    <p:sldId id="10434" r:id="rId69"/>
    <p:sldId id="10435" r:id="rId70"/>
    <p:sldId id="318" r:id="rId71"/>
    <p:sldId id="1042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92789" autoAdjust="0"/>
  </p:normalViewPr>
  <p:slideViewPr>
    <p:cSldViewPr snapToGrid="0">
      <p:cViewPr varScale="1">
        <p:scale>
          <a:sx n="118" d="100"/>
          <a:sy n="118" d="100"/>
        </p:scale>
        <p:origin x="952" y="2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3/30/21 11:59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Azure Fundamentals</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sign-in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endParaRPr lang="en-US" sz="2400" dirty="0">
              <a:latin typeface="+mn-lt"/>
            </a:endParaRPr>
          </a:p>
          <a:p>
            <a:r>
              <a:rPr lang="en-US" sz="2400" dirty="0">
                <a:latin typeface="+mn-lt"/>
              </a:rPr>
              <a:t>We have heard that it is not possible to run simultaneously multiple instance of Azure AD Connect. All identity services components in our environment must provide resiliency and support failover.</a:t>
            </a:r>
          </a:p>
          <a:p>
            <a:endParaRPr lang="en-US" sz="2400" dirty="0">
              <a:latin typeface="+mn-lt"/>
            </a:endParaRP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endParaRPr lang="en-US" sz="2400" dirty="0">
              <a:latin typeface="+mn-lt"/>
            </a:endParaRP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sign-in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pass</a:t>
            </a:r>
            <a:r>
              <a:rPr lang="en-US" sz="2200" dirty="0">
                <a:solidFill>
                  <a:schemeClr val="tx1"/>
                </a:solidFill>
                <a:latin typeface="+mn-lt"/>
              </a:rPr>
              <a:t>-through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rPr>
              <a:t>R</a:t>
            </a:r>
            <a:r>
              <a:rPr lang="en-US" sz="2200" dirty="0">
                <a:solidFill>
                  <a:schemeClr val="tx1"/>
                </a:solidFill>
                <a:latin typeface="+mn-lt"/>
              </a:rPr>
              <a:t>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userPrincipalName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userPrincipalName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cloudFiltered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Proxy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headquarters in New York </a:t>
            </a:r>
          </a:p>
          <a:p>
            <a:pPr lvl="1"/>
            <a:r>
              <a:rPr lang="en-US" sz="2400" dirty="0">
                <a:latin typeface="+mn-lt"/>
              </a:rPr>
              <a:t>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considering implementing a flexible work arrangement policy to allow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on-premises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network</a:t>
            </a: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connector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pic>
        <p:nvPicPr>
          <p:cNvPr id="10244" name="Picture 4" descr="In this image, an Azure AD Application Proxy network connections diagram is depicted.">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No explicit failover is required </a:t>
            </a:r>
          </a:p>
          <a:p>
            <a:pPr marL="576072" lvl="2">
              <a:spcAft>
                <a:spcPts val="882"/>
              </a:spcAft>
            </a:pPr>
            <a:r>
              <a:rPr lang="en-US" sz="2200" dirty="0">
                <a:solidFill>
                  <a:schemeClr val="tx1"/>
                </a:solidFill>
              </a:rPr>
              <a:t>Authentication requests are dynamically distributed across all available agents</a:t>
            </a: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contoso.local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t>contoso.com</a:t>
            </a:r>
            <a:endParaRPr lang="en-US" sz="2400" dirty="0">
              <a:latin typeface="+mn-lt"/>
            </a:endParaRP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pic>
        <p:nvPicPr>
          <p:cNvPr id="5122" name="Picture 2" descr="In this screenshot, the Microsoft Azure Active Directory Connect window is depicted with  the Enable password writeback option checked on the Optional features section.">
            <a:extLst>
              <a:ext uri="{FF2B5EF4-FFF2-40B4-BE49-F238E27FC236}">
                <a16:creationId xmlns:a16="http://schemas.microsoft.com/office/drawing/2014/main" id="{CF0ACE70-E9B8-463F-A091-0DCF3B61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n this screenshot, the Azure portal is depicted with the Password reset - Authentication methods blade open.">
            <a:extLst>
              <a:ext uri="{FF2B5EF4-FFF2-40B4-BE49-F238E27FC236}">
                <a16:creationId xmlns:a16="http://schemas.microsoft.com/office/drawing/2014/main" id="{504508BA-DADD-4CCD-8157-C9D98D0C851F}"/>
              </a:ext>
            </a:extLst>
          </p:cNvPr>
          <p:cNvPicPr>
            <a:picLocks noChangeAspect="1"/>
          </p:cNvPicPr>
          <p:nvPr/>
        </p:nvPicPr>
        <p:blipFill>
          <a:blip r:embed="rId4"/>
          <a:stretch>
            <a:fillRect/>
          </a:stretch>
        </p:blipFill>
        <p:spPr>
          <a:xfrm>
            <a:off x="5604912" y="1575001"/>
            <a:ext cx="6159817" cy="4864350"/>
          </a:xfrm>
          <a:prstGeom prst="rect">
            <a:avLst/>
          </a:prstGeom>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pic>
        <p:nvPicPr>
          <p:cNvPr id="5" name="Picture 4" descr="In this screenshot, the Azure portal New blade is depicted with configuration options of Azure AD conditional access policy and Contoso Conditional Access Policy is entered in the Name box.">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a:solidFill>
                  <a:schemeClr val="tx1"/>
                </a:solidFill>
              </a:rPr>
              <a:t>userType attribute set </a:t>
            </a:r>
            <a:br>
              <a:rPr lang="en-US" sz="2200" dirty="0">
                <a:solidFill>
                  <a:schemeClr val="tx1"/>
                </a:solidFill>
              </a:rPr>
            </a:br>
            <a:r>
              <a:rPr lang="en-US" sz="2200" dirty="0">
                <a:solidFill>
                  <a:schemeClr val="tx1"/>
                </a:solidFill>
              </a:rPr>
              <a:t>to Guest</a:t>
            </a:r>
          </a:p>
        </p:txBody>
      </p:sp>
      <p:pic>
        <p:nvPicPr>
          <p:cNvPr id="3074" name="Picture 2" descr="In this screenshot, the New user blade of the Azure portal is depicted with the configuration information set to invite a user. ">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a:t>
            </a:r>
          </a:p>
          <a:p>
            <a:pPr lvl="1"/>
            <a:r>
              <a:rPr lang="en-US" sz="2200" dirty="0">
                <a:latin typeface="+mn-lt"/>
              </a:rPr>
              <a:t>minimized or even eliminated persistent assignments of privileged roles for identity management (while accounting for break-glass scenarios, allowing for a non-gated emergency use of privileged accounts)</a:t>
            </a:r>
          </a:p>
          <a:p>
            <a:pPr lvl="1"/>
            <a:r>
              <a:rPr lang="en-US" sz="2200" dirty="0">
                <a:latin typeface="+mn-lt"/>
              </a:rPr>
              <a:t>monitoring and auditing of privileged accounts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userPrincipalName in Active Directory and Azure AD. This is the Microsoft's recommended approach. </a:t>
            </a:r>
            <a:endParaRPr lang="en-US" sz="2400" dirty="0">
              <a:solidFill>
                <a:schemeClr val="tx1"/>
              </a:solidFill>
              <a:latin typeface="+mn-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1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02E2A9-4594-3D4D-96DF-E8DA68163A5C}"/>
              </a:ext>
            </a:extLst>
          </p:cNvPr>
          <p:cNvSpPr txBox="1"/>
          <p:nvPr/>
        </p:nvSpPr>
        <p:spPr>
          <a:xfrm>
            <a:off x="446314" y="1491343"/>
            <a:ext cx="11527972" cy="194514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get started:</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6000" dirty="0" err="1">
                <a:gradFill>
                  <a:gsLst>
                    <a:gs pos="2917">
                      <a:schemeClr val="tx1"/>
                    </a:gs>
                    <a:gs pos="30000">
                      <a:schemeClr val="tx1"/>
                    </a:gs>
                  </a:gsLst>
                  <a:lin ang="5400000" scaled="0"/>
                </a:gradFill>
              </a:rPr>
              <a:t>aka.ms</a:t>
            </a:r>
            <a:r>
              <a:rPr lang="en-US" sz="6000" dirty="0">
                <a:gradFill>
                  <a:gsLst>
                    <a:gs pos="2917">
                      <a:schemeClr val="tx1"/>
                    </a:gs>
                    <a:gs pos="30000">
                      <a:schemeClr val="tx1"/>
                    </a:gs>
                  </a:gsLst>
                  <a:lin ang="5400000" scaled="0"/>
                </a:gradFill>
              </a:rPr>
              <a:t>/</a:t>
            </a:r>
            <a:r>
              <a:rPr lang="en-US" sz="6000" dirty="0" err="1">
                <a:gradFill>
                  <a:gsLst>
                    <a:gs pos="2917">
                      <a:schemeClr val="tx1"/>
                    </a:gs>
                    <a:gs pos="30000">
                      <a:schemeClr val="tx1"/>
                    </a:gs>
                  </a:gsLst>
                  <a:lin ang="5400000" scaled="0"/>
                </a:gradFill>
              </a:rPr>
              <a:t>AzureFundamentalsLab</a:t>
            </a:r>
            <a:endParaRPr lang="en-US" sz="6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the use of passwords in lieu of more secure authentication methods.</a:t>
            </a:r>
          </a:p>
          <a:p>
            <a:r>
              <a:rPr lang="en-US" sz="2400" dirty="0">
                <a:latin typeface="+mn-lt"/>
              </a:rPr>
              <a:t>In situations where passwords are required, users should also be able to both change and reset them without having to rely on HelpDesk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Fabrikam's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5489</Words>
  <Application>Microsoft Macintosh PowerPoint</Application>
  <PresentationFormat>Widescreen</PresentationFormat>
  <Paragraphs>573</Paragraphs>
  <Slides>67</Slides>
  <Notes>66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67</vt:i4>
      </vt:variant>
    </vt:vector>
  </HeadingPairs>
  <TitlesOfParts>
    <vt:vector size="8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2021-03-30T16:00:52Z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